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purpose of the executive summary.
State that the presentation summarizes the final MUSA security awareness proposal for senior staff.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Summarize the main problem and the proposed executive direction.
Keep this high-level: problem, impact,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Identify the major security posture findings from the risk assessment.
Translate technical gaps into senior-level risk.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to explain the training modules, not every detailed lesson.
Examples: phishing, data handling, access security, incident reporting, and readiness under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leadership that human risk is not one thing.
Separate unintentional mistakes, intentional misuse, and organizational conditions.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to group the proposed controls into simple executive categories.
Avoid reading every policy. Speak to the purpose of each control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that the program is measurable and ongoing.
Connect cadence to continuous improvement and audit-ready evidence.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how communication changes by audience.
Executives need business impact; employees need practical and nonpunitive guidance.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leadership ask.
State what senior staff need to approve or support for the program to succeed.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dark_1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11480" y="6620256"/>
            <a:ext cx="5303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MUSA SECURITY AWARENESS PROGRAM // EXECUTIVE BRIEF</a:t>
            </a:r>
            <a:endParaRPr lang="en-US" sz="650" dirty="0"/>
          </a:p>
        </p:txBody>
      </p:sp>
      <p:sp>
        <p:nvSpPr>
          <p:cNvPr id="5" name="Shape 2"/>
          <p:cNvSpPr/>
          <p:nvPr/>
        </p:nvSpPr>
        <p:spPr>
          <a:xfrm>
            <a:off x="411480" y="6510528"/>
            <a:ext cx="11384280" cy="0"/>
          </a:xfrm>
          <a:prstGeom prst="line">
            <a:avLst/>
          </a:prstGeom>
          <a:noFill/>
          <a:ln w="12700">
            <a:solidFill>
              <a:srgbClr val="00E5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566928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MUSA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58368" y="91440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4F7FB"/>
                </a:solidFill>
                <a:latin typeface="Rajdhani" pitchFamily="34" charset="0"/>
                <a:ea typeface="Rajdhani" pitchFamily="34" charset="-122"/>
                <a:cs typeface="Rajdhani" pitchFamily="34" charset="-120"/>
              </a:rPr>
              <a:t>Security Awareness Program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694944" y="1527048"/>
            <a:ext cx="4937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Executive Summary Presentation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76656" y="5175504"/>
            <a:ext cx="3931920" cy="566928"/>
          </a:xfrm>
          <a:prstGeom prst="roundRect">
            <a:avLst>
              <a:gd name="adj" fmla="val 12903"/>
            </a:avLst>
          </a:prstGeom>
          <a:solidFill>
            <a:srgbClr val="07101A">
              <a:alpha val="72000"/>
            </a:srgbClr>
          </a:solidFill>
          <a:ln w="12700">
            <a:solidFill>
              <a:srgbClr val="FF2BD6">
                <a:alpha val="7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1248" y="5321808"/>
            <a:ext cx="356616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name / course / date here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76656" y="1993392"/>
            <a:ext cx="4572000" cy="0"/>
          </a:xfrm>
          <a:prstGeom prst="line">
            <a:avLst/>
          </a:prstGeom>
          <a:noFill/>
          <a:ln w="25400">
            <a:solidFill>
              <a:srgbClr val="FF2BD6">
                <a:alpha val="88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dark_2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11480" y="6620256"/>
            <a:ext cx="5303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MUSA SECURITY AWARENESS PROGRAM // EXECUTIVE BRIEF</a:t>
            </a:r>
            <a:endParaRPr lang="en-US" sz="650" dirty="0"/>
          </a:p>
        </p:txBody>
      </p:sp>
      <p:sp>
        <p:nvSpPr>
          <p:cNvPr id="5" name="Shape 2"/>
          <p:cNvSpPr/>
          <p:nvPr/>
        </p:nvSpPr>
        <p:spPr>
          <a:xfrm>
            <a:off x="411480" y="6510528"/>
            <a:ext cx="11384280" cy="0"/>
          </a:xfrm>
          <a:prstGeom prst="line">
            <a:avLst/>
          </a:prstGeom>
          <a:noFill/>
          <a:ln w="12700">
            <a:solidFill>
              <a:srgbClr val="00E5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SLIDE 02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40080" y="640080"/>
            <a:ext cx="9601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4F7FB"/>
                </a:solidFill>
                <a:latin typeface="Rajdhani" pitchFamily="34" charset="0"/>
                <a:ea typeface="Rajdhani" pitchFamily="34" charset="-122"/>
                <a:cs typeface="Rajdhani" pitchFamily="34" charset="-120"/>
              </a:rPr>
              <a:t>Executive Snapshot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640080" y="1152144"/>
            <a:ext cx="3108960" cy="0"/>
          </a:xfrm>
          <a:prstGeom prst="line">
            <a:avLst/>
          </a:prstGeom>
          <a:noFill/>
          <a:ln w="17780">
            <a:solidFill>
              <a:srgbClr val="FF2BD6">
                <a:alpha val="8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31520" y="1600200"/>
            <a:ext cx="5029200" cy="4343400"/>
          </a:xfrm>
          <a:prstGeom prst="roundRect">
            <a:avLst>
              <a:gd name="adj" fmla="val 1684"/>
            </a:avLst>
          </a:prstGeom>
          <a:solidFill>
            <a:srgbClr val="07101A">
              <a:alpha val="82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46520" y="1600200"/>
            <a:ext cx="5029200" cy="4343400"/>
          </a:xfrm>
          <a:prstGeom prst="roundRect">
            <a:avLst>
              <a:gd name="adj" fmla="val 1684"/>
            </a:avLst>
          </a:prstGeom>
          <a:solidFill>
            <a:srgbClr val="07101A">
              <a:alpha val="82000"/>
            </a:srgbClr>
          </a:solidFill>
          <a:ln w="12700">
            <a:solidFill>
              <a:srgbClr val="FF2BD6">
                <a:alpha val="75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60120" y="1810512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CURRENT STATE</a:t>
            </a:r>
            <a:endParaRPr lang="en-US" sz="700" dirty="0"/>
          </a:p>
        </p:txBody>
      </p:sp>
      <p:sp>
        <p:nvSpPr>
          <p:cNvPr id="12" name="Text 9"/>
          <p:cNvSpPr/>
          <p:nvPr/>
        </p:nvSpPr>
        <p:spPr>
          <a:xfrm>
            <a:off x="6675120" y="1810512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PROPOSED DIRECTION</a:t>
            </a:r>
            <a:endParaRPr lang="en-US" sz="700" dirty="0"/>
          </a:p>
        </p:txBody>
      </p:sp>
      <p:sp>
        <p:nvSpPr>
          <p:cNvPr id="13" name="Text 10"/>
          <p:cNvSpPr/>
          <p:nvPr/>
        </p:nvSpPr>
        <p:spPr>
          <a:xfrm>
            <a:off x="950976" y="2212848"/>
            <a:ext cx="4526280" cy="3127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3–5 bullets about MUSA’s current risks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675120" y="2212848"/>
            <a:ext cx="4526280" cy="3127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3–5 bullets about the security awareness program response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dark_3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11480" y="6620256"/>
            <a:ext cx="5303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MUSA SECURITY AWARENESS PROGRAM // EXECUTIVE BRIEF</a:t>
            </a:r>
            <a:endParaRPr lang="en-US" sz="650" dirty="0"/>
          </a:p>
        </p:txBody>
      </p:sp>
      <p:sp>
        <p:nvSpPr>
          <p:cNvPr id="5" name="Shape 2"/>
          <p:cNvSpPr/>
          <p:nvPr/>
        </p:nvSpPr>
        <p:spPr>
          <a:xfrm>
            <a:off x="411480" y="6510528"/>
            <a:ext cx="11384280" cy="0"/>
          </a:xfrm>
          <a:prstGeom prst="line">
            <a:avLst/>
          </a:prstGeom>
          <a:noFill/>
          <a:ln w="12700">
            <a:solidFill>
              <a:srgbClr val="00E5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SLIDE 03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40080" y="640080"/>
            <a:ext cx="9601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4F7FB"/>
                </a:solidFill>
                <a:latin typeface="Rajdhani" pitchFamily="34" charset="0"/>
                <a:ea typeface="Rajdhani" pitchFamily="34" charset="-122"/>
                <a:cs typeface="Rajdhani" pitchFamily="34" charset="-120"/>
              </a:rPr>
              <a:t>Current Security Posture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640080" y="1152144"/>
            <a:ext cx="3108960" cy="0"/>
          </a:xfrm>
          <a:prstGeom prst="line">
            <a:avLst/>
          </a:prstGeom>
          <a:noFill/>
          <a:ln w="17780">
            <a:solidFill>
              <a:srgbClr val="FF2BD6">
                <a:alpha val="8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7240" y="1600200"/>
            <a:ext cx="4983480" cy="1417320"/>
          </a:xfrm>
          <a:prstGeom prst="roundRect">
            <a:avLst>
              <a:gd name="adj" fmla="val 5161"/>
            </a:avLst>
          </a:prstGeom>
          <a:solidFill>
            <a:srgbClr val="07101A">
              <a:alpha val="84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78408" y="1810512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VISIBILITY</a:t>
            </a:r>
            <a:endParaRPr lang="en-US" sz="700" dirty="0"/>
          </a:p>
        </p:txBody>
      </p:sp>
      <p:sp>
        <p:nvSpPr>
          <p:cNvPr id="11" name="Text 8"/>
          <p:cNvSpPr/>
          <p:nvPr/>
        </p:nvSpPr>
        <p:spPr>
          <a:xfrm>
            <a:off x="978408" y="2167128"/>
            <a:ext cx="4526280" cy="5303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centralized logging / IDS-IPS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6263640" y="1600200"/>
            <a:ext cx="4983480" cy="1417320"/>
          </a:xfrm>
          <a:prstGeom prst="roundRect">
            <a:avLst>
              <a:gd name="adj" fmla="val 5161"/>
            </a:avLst>
          </a:prstGeom>
          <a:solidFill>
            <a:srgbClr val="07101A">
              <a:alpha val="84000"/>
            </a:srgbClr>
          </a:solidFill>
          <a:ln w="12700">
            <a:solidFill>
              <a:srgbClr val="FF2BD6">
                <a:alpha val="7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64808" y="1810512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ASSESSMENT</a:t>
            </a:r>
            <a:endParaRPr lang="en-US" sz="700" dirty="0"/>
          </a:p>
        </p:txBody>
      </p:sp>
      <p:sp>
        <p:nvSpPr>
          <p:cNvPr id="14" name="Text 11"/>
          <p:cNvSpPr/>
          <p:nvPr/>
        </p:nvSpPr>
        <p:spPr>
          <a:xfrm>
            <a:off x="6464808" y="2167128"/>
            <a:ext cx="4526280" cy="5303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Three-year vulnerability cycle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777240" y="3611880"/>
            <a:ext cx="4983480" cy="1417320"/>
          </a:xfrm>
          <a:prstGeom prst="roundRect">
            <a:avLst>
              <a:gd name="adj" fmla="val 5161"/>
            </a:avLst>
          </a:prstGeom>
          <a:solidFill>
            <a:srgbClr val="07101A">
              <a:alpha val="84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78408" y="3822192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FLOW</a:t>
            </a:r>
            <a:endParaRPr lang="en-US" sz="700" dirty="0"/>
          </a:p>
        </p:txBody>
      </p:sp>
      <p:sp>
        <p:nvSpPr>
          <p:cNvPr id="17" name="Text 14"/>
          <p:cNvSpPr/>
          <p:nvPr/>
        </p:nvSpPr>
        <p:spPr>
          <a:xfrm>
            <a:off x="978408" y="4178808"/>
            <a:ext cx="4526280" cy="5303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Weak encryption / integrity controls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6263640" y="3611880"/>
            <a:ext cx="4983480" cy="1417320"/>
          </a:xfrm>
          <a:prstGeom prst="roundRect">
            <a:avLst>
              <a:gd name="adj" fmla="val 5161"/>
            </a:avLst>
          </a:prstGeom>
          <a:solidFill>
            <a:srgbClr val="07101A">
              <a:alpha val="84000"/>
            </a:srgbClr>
          </a:solidFill>
          <a:ln w="12700">
            <a:solidFill>
              <a:srgbClr val="FF2BD6">
                <a:alpha val="75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464808" y="3822192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6464808" y="4178808"/>
            <a:ext cx="4526280" cy="5303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formal change management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914400" y="5687568"/>
            <a:ext cx="10241280" cy="32918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7B3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Bottom line: add one sentence that names the risk in business language.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dark_1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11480" y="6620256"/>
            <a:ext cx="5303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MUSA SECURITY AWARENESS PROGRAM // EXECUTIVE BRIEF</a:t>
            </a:r>
            <a:endParaRPr lang="en-US" sz="650" dirty="0"/>
          </a:p>
        </p:txBody>
      </p:sp>
      <p:sp>
        <p:nvSpPr>
          <p:cNvPr id="5" name="Shape 2"/>
          <p:cNvSpPr/>
          <p:nvPr/>
        </p:nvSpPr>
        <p:spPr>
          <a:xfrm>
            <a:off x="411480" y="6510528"/>
            <a:ext cx="11384280" cy="0"/>
          </a:xfrm>
          <a:prstGeom prst="line">
            <a:avLst/>
          </a:prstGeom>
          <a:noFill/>
          <a:ln w="12700">
            <a:solidFill>
              <a:srgbClr val="00E5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SLIDE 04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40080" y="640080"/>
            <a:ext cx="9601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4F7FB"/>
                </a:solidFill>
                <a:latin typeface="Rajdhani" pitchFamily="34" charset="0"/>
                <a:ea typeface="Rajdhani" pitchFamily="34" charset="-122"/>
                <a:cs typeface="Rajdhani" pitchFamily="34" charset="-120"/>
              </a:rPr>
              <a:t>What MUSA Employees Need to Learn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640080" y="1152144"/>
            <a:ext cx="3108960" cy="0"/>
          </a:xfrm>
          <a:prstGeom prst="line">
            <a:avLst/>
          </a:prstGeom>
          <a:noFill/>
          <a:ln w="17780">
            <a:solidFill>
              <a:srgbClr val="FF2BD6">
                <a:alpha val="8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1828800"/>
            <a:ext cx="1874520" cy="2697480"/>
          </a:xfrm>
          <a:prstGeom prst="roundRect">
            <a:avLst>
              <a:gd name="adj" fmla="val 3902"/>
            </a:avLst>
          </a:prstGeom>
          <a:solidFill>
            <a:srgbClr val="07101A">
              <a:alpha val="88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9536" y="2011680"/>
            <a:ext cx="5029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96112" y="2514600"/>
            <a:ext cx="150876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Recognize Threats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23544" y="3657600"/>
            <a:ext cx="141732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1–2 examples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3017520" y="1828800"/>
            <a:ext cx="1874520" cy="2697480"/>
          </a:xfrm>
          <a:prstGeom prst="roundRect">
            <a:avLst>
              <a:gd name="adj" fmla="val 3902"/>
            </a:avLst>
          </a:prstGeom>
          <a:solidFill>
            <a:srgbClr val="07101A">
              <a:alpha val="88000"/>
            </a:srgbClr>
          </a:solidFill>
          <a:ln w="12700">
            <a:solidFill>
              <a:srgbClr val="FF2BD6">
                <a:alpha val="75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163824" y="2011680"/>
            <a:ext cx="5029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3200400" y="2514600"/>
            <a:ext cx="150876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Protect Access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3227832" y="3657600"/>
            <a:ext cx="141732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1–2 examples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5321808" y="1828800"/>
            <a:ext cx="1874520" cy="2697480"/>
          </a:xfrm>
          <a:prstGeom prst="roundRect">
            <a:avLst>
              <a:gd name="adj" fmla="val 3902"/>
            </a:avLst>
          </a:prstGeom>
          <a:solidFill>
            <a:srgbClr val="07101A">
              <a:alpha val="88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468112" y="2011680"/>
            <a:ext cx="5029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5504688" y="2514600"/>
            <a:ext cx="150876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Handle Data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5532120" y="3657600"/>
            <a:ext cx="141732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1–2 examples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7626096" y="1828800"/>
            <a:ext cx="1874520" cy="2697480"/>
          </a:xfrm>
          <a:prstGeom prst="roundRect">
            <a:avLst>
              <a:gd name="adj" fmla="val 3902"/>
            </a:avLst>
          </a:prstGeom>
          <a:solidFill>
            <a:srgbClr val="07101A">
              <a:alpha val="88000"/>
            </a:srgbClr>
          </a:solidFill>
          <a:ln w="12700">
            <a:solidFill>
              <a:srgbClr val="FF2BD6">
                <a:alpha val="7500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772400" y="2011680"/>
            <a:ext cx="5029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7808976" y="2514600"/>
            <a:ext cx="150876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 Incidents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7836408" y="3657600"/>
            <a:ext cx="141732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1–2 examples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9930384" y="1828800"/>
            <a:ext cx="1874520" cy="2697480"/>
          </a:xfrm>
          <a:prstGeom prst="roundRect">
            <a:avLst>
              <a:gd name="adj" fmla="val 3902"/>
            </a:avLst>
          </a:prstGeom>
          <a:solidFill>
            <a:srgbClr val="07101A">
              <a:alpha val="88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076688" y="2011680"/>
            <a:ext cx="50292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10113264" y="2514600"/>
            <a:ext cx="150876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Securely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10140696" y="3657600"/>
            <a:ext cx="141732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1–2 examples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dark_2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11480" y="6620256"/>
            <a:ext cx="5303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MUSA SECURITY AWARENESS PROGRAM // EXECUTIVE BRIEF</a:t>
            </a:r>
            <a:endParaRPr lang="en-US" sz="650" dirty="0"/>
          </a:p>
        </p:txBody>
      </p:sp>
      <p:sp>
        <p:nvSpPr>
          <p:cNvPr id="5" name="Shape 2"/>
          <p:cNvSpPr/>
          <p:nvPr/>
        </p:nvSpPr>
        <p:spPr>
          <a:xfrm>
            <a:off x="411480" y="6510528"/>
            <a:ext cx="11384280" cy="0"/>
          </a:xfrm>
          <a:prstGeom prst="line">
            <a:avLst/>
          </a:prstGeom>
          <a:noFill/>
          <a:ln w="12700">
            <a:solidFill>
              <a:srgbClr val="00E5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SLIDE 05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40080" y="640080"/>
            <a:ext cx="9601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4F7FB"/>
                </a:solidFill>
                <a:latin typeface="Rajdhani" pitchFamily="34" charset="0"/>
                <a:ea typeface="Rajdhani" pitchFamily="34" charset="-122"/>
                <a:cs typeface="Rajdhani" pitchFamily="34" charset="-120"/>
              </a:rPr>
              <a:t>Human + Organizational Risk Map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640080" y="1152144"/>
            <a:ext cx="3108960" cy="0"/>
          </a:xfrm>
          <a:prstGeom prst="line">
            <a:avLst/>
          </a:prstGeom>
          <a:noFill/>
          <a:ln w="17780">
            <a:solidFill>
              <a:srgbClr val="FF2BD6">
                <a:alpha val="8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7240" y="1691640"/>
            <a:ext cx="3108960" cy="3474720"/>
          </a:xfrm>
          <a:prstGeom prst="roundRect">
            <a:avLst>
              <a:gd name="adj" fmla="val 2353"/>
            </a:avLst>
          </a:prstGeom>
          <a:solidFill>
            <a:srgbClr val="07101A">
              <a:alpha val="85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26280" y="1691640"/>
            <a:ext cx="3108960" cy="3474720"/>
          </a:xfrm>
          <a:prstGeom prst="roundRect">
            <a:avLst>
              <a:gd name="adj" fmla="val 2353"/>
            </a:avLst>
          </a:prstGeom>
          <a:solidFill>
            <a:srgbClr val="07101A">
              <a:alpha val="85000"/>
            </a:srgbClr>
          </a:solidFill>
          <a:ln w="12700">
            <a:solidFill>
              <a:srgbClr val="FF2BD6">
                <a:alpha val="7500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275320" y="1691640"/>
            <a:ext cx="3108960" cy="3474720"/>
          </a:xfrm>
          <a:prstGeom prst="roundRect">
            <a:avLst>
              <a:gd name="adj" fmla="val 2353"/>
            </a:avLst>
          </a:prstGeom>
          <a:solidFill>
            <a:srgbClr val="07101A">
              <a:alpha val="85000"/>
            </a:srgbClr>
          </a:solidFill>
          <a:ln w="12700">
            <a:solidFill>
              <a:srgbClr val="F7B32B">
                <a:alpha val="7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05840" y="192024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ERROR</a:t>
            </a:r>
            <a:endParaRPr lang="en-US" sz="700" dirty="0"/>
          </a:p>
        </p:txBody>
      </p:sp>
      <p:sp>
        <p:nvSpPr>
          <p:cNvPr id="13" name="Text 10"/>
          <p:cNvSpPr/>
          <p:nvPr/>
        </p:nvSpPr>
        <p:spPr>
          <a:xfrm>
            <a:off x="4754880" y="192024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INTENTIONAL THREAT</a:t>
            </a:r>
            <a:endParaRPr lang="en-US" sz="700" dirty="0"/>
          </a:p>
        </p:txBody>
      </p:sp>
      <p:sp>
        <p:nvSpPr>
          <p:cNvPr id="14" name="Text 11"/>
          <p:cNvSpPr/>
          <p:nvPr/>
        </p:nvSpPr>
        <p:spPr>
          <a:xfrm>
            <a:off x="8503920" y="192024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ORGANIZATIONAL DRIFT</a:t>
            </a:r>
            <a:endParaRPr lang="en-US" sz="700" dirty="0"/>
          </a:p>
        </p:txBody>
      </p:sp>
      <p:sp>
        <p:nvSpPr>
          <p:cNvPr id="15" name="Text 12"/>
          <p:cNvSpPr/>
          <p:nvPr/>
        </p:nvSpPr>
        <p:spPr>
          <a:xfrm>
            <a:off x="1005840" y="2359152"/>
            <a:ext cx="2651760" cy="2103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examples: fatigue, rushed work, missed reporting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754880" y="2359152"/>
            <a:ext cx="2651760" cy="2103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examples: insider misuse, social engineering, theft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503920" y="2359152"/>
            <a:ext cx="2651760" cy="2103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examples: weak procedures, unclear ownership, low morale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dark_3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11480" y="6620256"/>
            <a:ext cx="5303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MUSA SECURITY AWARENESS PROGRAM // EXECUTIVE BRIEF</a:t>
            </a:r>
            <a:endParaRPr lang="en-US" sz="650" dirty="0"/>
          </a:p>
        </p:txBody>
      </p:sp>
      <p:sp>
        <p:nvSpPr>
          <p:cNvPr id="5" name="Shape 2"/>
          <p:cNvSpPr/>
          <p:nvPr/>
        </p:nvSpPr>
        <p:spPr>
          <a:xfrm>
            <a:off x="411480" y="6510528"/>
            <a:ext cx="11384280" cy="0"/>
          </a:xfrm>
          <a:prstGeom prst="line">
            <a:avLst/>
          </a:prstGeom>
          <a:noFill/>
          <a:ln w="12700">
            <a:solidFill>
              <a:srgbClr val="00E5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SLIDE 06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40080" y="640080"/>
            <a:ext cx="9601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4F7FB"/>
                </a:solidFill>
                <a:latin typeface="Rajdhani" pitchFamily="34" charset="0"/>
                <a:ea typeface="Rajdhani" pitchFamily="34" charset="-122"/>
                <a:cs typeface="Rajdhani" pitchFamily="34" charset="-120"/>
              </a:rPr>
              <a:t>Program Controls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640080" y="1152144"/>
            <a:ext cx="3108960" cy="0"/>
          </a:xfrm>
          <a:prstGeom prst="line">
            <a:avLst/>
          </a:prstGeom>
          <a:noFill/>
          <a:ln w="17780">
            <a:solidFill>
              <a:srgbClr val="FF2BD6">
                <a:alpha val="8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1600200"/>
            <a:ext cx="10515600" cy="4480560"/>
          </a:xfrm>
          <a:prstGeom prst="roundRect">
            <a:avLst>
              <a:gd name="adj" fmla="val 1633"/>
            </a:avLst>
          </a:prstGeom>
          <a:solidFill>
            <a:srgbClr val="07101A">
              <a:alpha val="87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051560" y="1874520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</a:t>
            </a:r>
            <a:endParaRPr lang="en-US" sz="700" dirty="0"/>
          </a:p>
        </p:txBody>
      </p:sp>
      <p:sp>
        <p:nvSpPr>
          <p:cNvPr id="11" name="Text 8"/>
          <p:cNvSpPr/>
          <p:nvPr/>
        </p:nvSpPr>
        <p:spPr>
          <a:xfrm>
            <a:off x="1051560" y="2331720"/>
            <a:ext cx="2057400" cy="2468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awareness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role-specific readiness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phishing practice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3291840" y="2057400"/>
            <a:ext cx="0" cy="3200400"/>
          </a:xfrm>
          <a:prstGeom prst="line">
            <a:avLst/>
          </a:prstGeom>
          <a:noFill/>
          <a:ln w="12700">
            <a:solidFill>
              <a:srgbClr val="00E5FF">
                <a:alpha val="3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593592" y="1874520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</a:t>
            </a:r>
            <a:endParaRPr lang="en-US" sz="700" dirty="0"/>
          </a:p>
        </p:txBody>
      </p:sp>
      <p:sp>
        <p:nvSpPr>
          <p:cNvPr id="14" name="Text 11"/>
          <p:cNvSpPr/>
          <p:nvPr/>
        </p:nvSpPr>
        <p:spPr>
          <a:xfrm>
            <a:off x="3593592" y="2331720"/>
            <a:ext cx="2057400" cy="2468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least privilege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management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separation of duties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5833872" y="2057400"/>
            <a:ext cx="0" cy="3200400"/>
          </a:xfrm>
          <a:prstGeom prst="line">
            <a:avLst/>
          </a:prstGeom>
          <a:noFill/>
          <a:ln w="12700">
            <a:solidFill>
              <a:srgbClr val="00E5FF">
                <a:alpha val="35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135624" y="1874520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PROTECT</a:t>
            </a:r>
            <a:endParaRPr lang="en-US" sz="700" dirty="0"/>
          </a:p>
        </p:txBody>
      </p:sp>
      <p:sp>
        <p:nvSpPr>
          <p:cNvPr id="17" name="Text 14"/>
          <p:cNvSpPr/>
          <p:nvPr/>
        </p:nvSpPr>
        <p:spPr>
          <a:xfrm>
            <a:off x="6135624" y="2331720"/>
            <a:ext cx="2057400" cy="2468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encryption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 safeguards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integrity</a:t>
            </a:r>
            <a:endParaRPr lang="en-US" sz="1700" dirty="0"/>
          </a:p>
        </p:txBody>
      </p:sp>
      <p:sp>
        <p:nvSpPr>
          <p:cNvPr id="18" name="Shape 15"/>
          <p:cNvSpPr/>
          <p:nvPr/>
        </p:nvSpPr>
        <p:spPr>
          <a:xfrm>
            <a:off x="8375904" y="2057400"/>
            <a:ext cx="0" cy="3200400"/>
          </a:xfrm>
          <a:prstGeom prst="line">
            <a:avLst/>
          </a:prstGeom>
          <a:noFill/>
          <a:ln w="12700">
            <a:solidFill>
              <a:srgbClr val="00E5FF">
                <a:alpha val="35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77656" y="1874520"/>
            <a:ext cx="1645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RESPOND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8677656" y="2331720"/>
            <a:ext cx="2057400" cy="2468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logging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escalation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incident review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dark_1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11480" y="6620256"/>
            <a:ext cx="5303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MUSA SECURITY AWARENESS PROGRAM // EXECUTIVE BRIEF</a:t>
            </a:r>
            <a:endParaRPr lang="en-US" sz="650" dirty="0"/>
          </a:p>
        </p:txBody>
      </p:sp>
      <p:sp>
        <p:nvSpPr>
          <p:cNvPr id="5" name="Shape 2"/>
          <p:cNvSpPr/>
          <p:nvPr/>
        </p:nvSpPr>
        <p:spPr>
          <a:xfrm>
            <a:off x="411480" y="6510528"/>
            <a:ext cx="11384280" cy="0"/>
          </a:xfrm>
          <a:prstGeom prst="line">
            <a:avLst/>
          </a:prstGeom>
          <a:noFill/>
          <a:ln w="12700">
            <a:solidFill>
              <a:srgbClr val="00E5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SLIDE 07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40080" y="640080"/>
            <a:ext cx="9601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4F7FB"/>
                </a:solidFill>
                <a:latin typeface="Rajdhani" pitchFamily="34" charset="0"/>
                <a:ea typeface="Rajdhani" pitchFamily="34" charset="-122"/>
                <a:cs typeface="Rajdhani" pitchFamily="34" charset="-120"/>
              </a:rPr>
              <a:t>Monitoring Cadence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640080" y="1152144"/>
            <a:ext cx="3108960" cy="0"/>
          </a:xfrm>
          <a:prstGeom prst="line">
            <a:avLst/>
          </a:prstGeom>
          <a:noFill/>
          <a:ln w="17780">
            <a:solidFill>
              <a:srgbClr val="FF2BD6">
                <a:alpha val="8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14400" y="1600200"/>
            <a:ext cx="10241280" cy="749808"/>
          </a:xfrm>
          <a:prstGeom prst="roundRect">
            <a:avLst>
              <a:gd name="adj" fmla="val 9756"/>
            </a:avLst>
          </a:prstGeom>
          <a:solidFill>
            <a:srgbClr val="07101A">
              <a:alpha val="82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43000" y="1764792"/>
            <a:ext cx="141732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WEEKLY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2743200" y="1764792"/>
            <a:ext cx="7589520" cy="23774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 log reviews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914400" y="2679192"/>
            <a:ext cx="10241280" cy="749808"/>
          </a:xfrm>
          <a:prstGeom prst="roundRect">
            <a:avLst>
              <a:gd name="adj" fmla="val 9756"/>
            </a:avLst>
          </a:prstGeom>
          <a:solidFill>
            <a:srgbClr val="07101A">
              <a:alpha val="82000"/>
            </a:srgbClr>
          </a:solidFill>
          <a:ln w="12700">
            <a:solidFill>
              <a:srgbClr val="FF2BD6">
                <a:alpha val="7500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43000" y="2843784"/>
            <a:ext cx="141732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F2B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MONTHLY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2743200" y="2843784"/>
            <a:ext cx="7589520" cy="23774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alert tuning + vulnerability review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914400" y="3758184"/>
            <a:ext cx="10241280" cy="749808"/>
          </a:xfrm>
          <a:prstGeom prst="roundRect">
            <a:avLst>
              <a:gd name="adj" fmla="val 9756"/>
            </a:avLst>
          </a:prstGeom>
          <a:solidFill>
            <a:srgbClr val="07101A">
              <a:alpha val="82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143000" y="3922776"/>
            <a:ext cx="141732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QUARTERLY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2743200" y="3922776"/>
            <a:ext cx="7589520" cy="23774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vulnerability assessments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914400" y="4837176"/>
            <a:ext cx="10241280" cy="749808"/>
          </a:xfrm>
          <a:prstGeom prst="roundRect">
            <a:avLst>
              <a:gd name="adj" fmla="val 9756"/>
            </a:avLst>
          </a:prstGeom>
          <a:solidFill>
            <a:srgbClr val="07101A">
              <a:alpha val="82000"/>
            </a:srgbClr>
          </a:solidFill>
          <a:ln w="12700">
            <a:solidFill>
              <a:srgbClr val="FF2BD6">
                <a:alpha val="75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143000" y="5001768"/>
            <a:ext cx="141732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FF2B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ANNUAL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2743200" y="5001768"/>
            <a:ext cx="7589520" cy="23774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 review + training refresh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dark_2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11480" y="6620256"/>
            <a:ext cx="5303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MUSA SECURITY AWARENESS PROGRAM // EXECUTIVE BRIEF</a:t>
            </a:r>
            <a:endParaRPr lang="en-US" sz="650" dirty="0"/>
          </a:p>
        </p:txBody>
      </p:sp>
      <p:sp>
        <p:nvSpPr>
          <p:cNvPr id="5" name="Shape 2"/>
          <p:cNvSpPr/>
          <p:nvPr/>
        </p:nvSpPr>
        <p:spPr>
          <a:xfrm>
            <a:off x="411480" y="6510528"/>
            <a:ext cx="11384280" cy="0"/>
          </a:xfrm>
          <a:prstGeom prst="line">
            <a:avLst/>
          </a:prstGeom>
          <a:noFill/>
          <a:ln w="12700">
            <a:solidFill>
              <a:srgbClr val="00E5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38404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SLIDE 08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40080" y="640080"/>
            <a:ext cx="9601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4F7FB"/>
                </a:solidFill>
                <a:latin typeface="Rajdhani" pitchFamily="34" charset="0"/>
                <a:ea typeface="Rajdhani" pitchFamily="34" charset="-122"/>
                <a:cs typeface="Rajdhani" pitchFamily="34" charset="-120"/>
              </a:rPr>
              <a:t>Communication + Buy-In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640080" y="1152144"/>
            <a:ext cx="3108960" cy="0"/>
          </a:xfrm>
          <a:prstGeom prst="line">
            <a:avLst/>
          </a:prstGeom>
          <a:noFill/>
          <a:ln w="17780">
            <a:solidFill>
              <a:srgbClr val="FF2BD6">
                <a:alpha val="8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7240" y="1627632"/>
            <a:ext cx="5166360" cy="4297680"/>
          </a:xfrm>
          <a:prstGeom prst="roundRect">
            <a:avLst>
              <a:gd name="adj" fmla="val 1702"/>
            </a:avLst>
          </a:prstGeom>
          <a:solidFill>
            <a:srgbClr val="07101A">
              <a:alpha val="83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36208" y="1627632"/>
            <a:ext cx="5166360" cy="4297680"/>
          </a:xfrm>
          <a:prstGeom prst="roundRect">
            <a:avLst>
              <a:gd name="adj" fmla="val 1702"/>
            </a:avLst>
          </a:prstGeom>
          <a:solidFill>
            <a:srgbClr val="07101A">
              <a:alpha val="83000"/>
            </a:srgbClr>
          </a:solidFill>
          <a:ln w="12700">
            <a:solidFill>
              <a:srgbClr val="FF2BD6">
                <a:alpha val="75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51560" y="187452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SENIOR LEADERSHIP</a:t>
            </a:r>
            <a:endParaRPr lang="en-US" sz="700" dirty="0"/>
          </a:p>
        </p:txBody>
      </p:sp>
      <p:sp>
        <p:nvSpPr>
          <p:cNvPr id="12" name="Text 9"/>
          <p:cNvSpPr/>
          <p:nvPr/>
        </p:nvSpPr>
        <p:spPr>
          <a:xfrm>
            <a:off x="6510528" y="187452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EMPLOYEES</a:t>
            </a:r>
            <a:endParaRPr lang="en-US" sz="700" dirty="0"/>
          </a:p>
        </p:txBody>
      </p:sp>
      <p:sp>
        <p:nvSpPr>
          <p:cNvPr id="13" name="Text 10"/>
          <p:cNvSpPr/>
          <p:nvPr/>
        </p:nvSpPr>
        <p:spPr>
          <a:xfrm>
            <a:off x="1051560" y="2331720"/>
            <a:ext cx="4617720" cy="2560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executive dashboard, business risk, cost, and approval needs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510528" y="2331720"/>
            <a:ext cx="4617720" cy="2560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micro-learning, phishing feedback, inquiry channel, town halls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914400" y="6181344"/>
            <a:ext cx="10241280" cy="228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slide to show that one message does not fit every audience.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dark_3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11480" y="6620256"/>
            <a:ext cx="5303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7C3C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MUSA SECURITY AWARENESS PROGRAM // EXECUTIVE BRIEF</a:t>
            </a:r>
            <a:endParaRPr lang="en-US" sz="650" dirty="0"/>
          </a:p>
        </p:txBody>
      </p:sp>
      <p:sp>
        <p:nvSpPr>
          <p:cNvPr id="5" name="Shape 2"/>
          <p:cNvSpPr/>
          <p:nvPr/>
        </p:nvSpPr>
        <p:spPr>
          <a:xfrm>
            <a:off x="411480" y="6510528"/>
            <a:ext cx="11384280" cy="0"/>
          </a:xfrm>
          <a:prstGeom prst="line">
            <a:avLst/>
          </a:prstGeom>
          <a:noFill/>
          <a:ln w="12700">
            <a:solidFill>
              <a:srgbClr val="00E5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49808" y="71323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0E5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EXECUTIVE ASK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49808" y="114300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F4F7FB"/>
                </a:solidFill>
                <a:latin typeface="Rajdhani" pitchFamily="34" charset="0"/>
                <a:ea typeface="Rajdhani" pitchFamily="34" charset="-122"/>
                <a:cs typeface="Rajdhani" pitchFamily="34" charset="-120"/>
              </a:rPr>
              <a:t>Approve. Fund. Support.</a:t>
            </a:r>
            <a:endParaRPr lang="en-US" sz="3800" dirty="0"/>
          </a:p>
        </p:txBody>
      </p:sp>
      <p:sp>
        <p:nvSpPr>
          <p:cNvPr id="8" name="Shape 5"/>
          <p:cNvSpPr/>
          <p:nvPr/>
        </p:nvSpPr>
        <p:spPr>
          <a:xfrm>
            <a:off x="768096" y="1856232"/>
            <a:ext cx="3749040" cy="0"/>
          </a:xfrm>
          <a:prstGeom prst="line">
            <a:avLst/>
          </a:prstGeom>
          <a:noFill/>
          <a:ln w="25400">
            <a:solidFill>
              <a:srgbClr val="FF2BD6">
                <a:alpha val="9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41248" y="2743200"/>
            <a:ext cx="3291840" cy="914400"/>
          </a:xfrm>
          <a:prstGeom prst="roundRect">
            <a:avLst>
              <a:gd name="adj" fmla="val 8000"/>
            </a:avLst>
          </a:prstGeom>
          <a:solidFill>
            <a:srgbClr val="07101A">
              <a:alpha val="80000"/>
            </a:srgbClr>
          </a:solidFill>
          <a:ln w="1270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453128" y="2743200"/>
            <a:ext cx="3291840" cy="914400"/>
          </a:xfrm>
          <a:prstGeom prst="roundRect">
            <a:avLst>
              <a:gd name="adj" fmla="val 8000"/>
            </a:avLst>
          </a:prstGeom>
          <a:solidFill>
            <a:srgbClr val="07101A">
              <a:alpha val="80000"/>
            </a:srgbClr>
          </a:solidFill>
          <a:ln w="12700">
            <a:solidFill>
              <a:srgbClr val="FF2BD6">
                <a:alpha val="7500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065008" y="2743200"/>
            <a:ext cx="3291840" cy="914400"/>
          </a:xfrm>
          <a:prstGeom prst="roundRect">
            <a:avLst>
              <a:gd name="adj" fmla="val 8000"/>
            </a:avLst>
          </a:prstGeom>
          <a:solidFill>
            <a:srgbClr val="07101A">
              <a:alpha val="80000"/>
            </a:srgbClr>
          </a:solidFill>
          <a:ln w="12700">
            <a:solidFill>
              <a:srgbClr val="F7B32B">
                <a:alpha val="7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51560" y="3044952"/>
            <a:ext cx="288036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expected outcome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663440" y="3044952"/>
            <a:ext cx="288036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leadership commitment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275320" y="3044952"/>
            <a:ext cx="288036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final takeaway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05840" y="5440680"/>
            <a:ext cx="996696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F4F7F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 sentence: move MUSA from reactive to resilient.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Rajdhan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SNHU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MUSA Security Awareness Program Executive Summary Template</dc:title>
  <dc:subject>Cyberpunk executive security awareness deck template</dc:subject>
  <dc:creator>OpenAI</dc:creator>
  <cp:lastModifiedBy>OpenAI</cp:lastModifiedBy>
  <cp:revision>1</cp:revision>
  <dcterms:created xsi:type="dcterms:W3CDTF">2026-09-10T18:57:03Z</dcterms:created>
  <dcterms:modified xsi:type="dcterms:W3CDTF">2026-09-10T18:57:03Z</dcterms:modified>
</cp:coreProperties>
</file>